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80" r:id="rId4"/>
    <p:sldId id="259" r:id="rId5"/>
    <p:sldId id="260" r:id="rId6"/>
    <p:sldId id="261" r:id="rId7"/>
    <p:sldId id="258" r:id="rId8"/>
    <p:sldId id="297" r:id="rId9"/>
    <p:sldId id="269" r:id="rId10"/>
    <p:sldId id="270" r:id="rId11"/>
    <p:sldId id="263" r:id="rId12"/>
    <p:sldId id="293" r:id="rId13"/>
    <p:sldId id="294" r:id="rId14"/>
    <p:sldId id="266" r:id="rId15"/>
    <p:sldId id="267" r:id="rId16"/>
    <p:sldId id="264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9" r:id="rId26"/>
    <p:sldId id="284" r:id="rId27"/>
    <p:sldId id="281" r:id="rId28"/>
    <p:sldId id="283" r:id="rId29"/>
    <p:sldId id="286" r:id="rId30"/>
    <p:sldId id="285" r:id="rId31"/>
    <p:sldId id="289" r:id="rId32"/>
    <p:sldId id="288" r:id="rId33"/>
    <p:sldId id="282" r:id="rId34"/>
    <p:sldId id="265" r:id="rId35"/>
    <p:sldId id="291" r:id="rId36"/>
    <p:sldId id="287" r:id="rId37"/>
    <p:sldId id="298" r:id="rId38"/>
    <p:sldId id="295" r:id="rId39"/>
    <p:sldId id="296" r:id="rId40"/>
    <p:sldId id="268" r:id="rId41"/>
    <p:sldId id="271" r:id="rId42"/>
    <p:sldId id="26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04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Office%20PowerPoin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explosion val="25"/>
          <c:cat>
            <c:strRef>
              <c:f>'[Chart in Microsoft Office PowerPoint]Sheet1'!$A$12:$B$12</c:f>
              <c:strCache>
                <c:ptCount val="2"/>
                <c:pt idx="0">
                  <c:v>Training set</c:v>
                </c:pt>
                <c:pt idx="1">
                  <c:v>Test set</c:v>
                </c:pt>
              </c:strCache>
            </c:strRef>
          </c:cat>
          <c:val>
            <c:numRef>
              <c:f>'[Chart in Microsoft Office PowerPoint]Sheet1'!$A$13:$B$13</c:f>
              <c:numCache>
                <c:formatCode>General</c:formatCode>
                <c:ptCount val="2"/>
                <c:pt idx="0">
                  <c:v>80.0</c:v>
                </c:pt>
                <c:pt idx="1">
                  <c:v>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Sheet1!$A$8</c:f>
              <c:strCache>
                <c:ptCount val="1"/>
                <c:pt idx="0">
                  <c:v>Training set</c:v>
                </c:pt>
              </c:strCache>
            </c:strRef>
          </c:tx>
          <c:val>
            <c:numRef>
              <c:f>Sheet1!$A$9</c:f>
              <c:numCache>
                <c:formatCode>General</c:formatCode>
                <c:ptCount val="1"/>
                <c:pt idx="0">
                  <c:v>100.0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FF2319"/>
              </a:solidFill>
            </c:spPr>
          </c:dPt>
          <c:val>
            <c:numRef>
              <c:f>Sheet1!$C$16</c:f>
              <c:numCache>
                <c:formatCode>General</c:formatCode>
                <c:ptCount val="1"/>
                <c:pt idx="0">
                  <c:v>100.0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395A1-CE17-844B-9EA7-DE650EE6DF7C}" type="datetimeFigureOut">
              <a:rPr lang="en-US" smtClean="0"/>
              <a:t>1/11/16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09B3E-C24B-6B49-BC03-F22914F3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3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good thing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5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80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classes: how can we make a decision?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77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</a:t>
            </a:r>
            <a:r>
              <a:rPr lang="en-US" baseline="0" dirty="0" smtClean="0"/>
              <a:t> let’s be simple: decide using the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37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split the space into 2 using the simple</a:t>
            </a:r>
            <a:r>
              <a:rPr lang="en-US" baseline="0" dirty="0" smtClean="0"/>
              <a:t> rule: is a point closer to the red mean point, or the blue 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96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 new instance, we have a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</a:p>
          <a:p>
            <a:r>
              <a:rPr lang="en-US" dirty="0" err="1" smtClean="0"/>
              <a:t>Tree.UserClassifier</a:t>
            </a:r>
            <a:r>
              <a:rPr lang="en-US" baseline="0" dirty="0" smtClean="0"/>
              <a:t> with training set</a:t>
            </a:r>
          </a:p>
          <a:p>
            <a:r>
              <a:rPr lang="en-US" baseline="0" dirty="0" smtClean="0"/>
              <a:t>Compare confusion matrix with J48, and </a:t>
            </a:r>
            <a:r>
              <a:rPr lang="en-US" baseline="0" dirty="0" err="1" smtClean="0"/>
              <a:t>visualise</a:t>
            </a:r>
            <a:r>
              <a:rPr lang="en-US" baseline="0" dirty="0" smtClean="0"/>
              <a:t> its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46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4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all about fairness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78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Third plot from DMWW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23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</a:p>
          <a:p>
            <a:r>
              <a:rPr lang="en-US" dirty="0" smtClean="0"/>
              <a:t>Change the seed and observe</a:t>
            </a:r>
            <a:r>
              <a:rPr lang="en-US" baseline="0" dirty="0" smtClean="0"/>
              <a:t> the results are slightly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3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 winning design has similarities to the current flag but ditches the British Union Jack, or Union Flag, in favor of the fern, which has become a national symbol and is worn by many sports teams, including the beloved All Blacks rugby team. </a:t>
            </a:r>
            <a:r>
              <a:rPr lang="en-US" smtClean="0"/>
              <a:t>Those who want to change the current flag say it's too similar to Australia's flag and references a colonial past that it's time to leave behind.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8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Perfect submission on public data: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‘Well, rest assured that our submission is intentionally</a:t>
            </a:r>
            <a:r>
              <a:rPr lang="en-US" baseline="0" dirty="0" smtClean="0"/>
              <a:t> focused on </a:t>
            </a:r>
            <a:r>
              <a:rPr lang="en-US" baseline="0" dirty="0" err="1" smtClean="0"/>
              <a:t>overfitting</a:t>
            </a:r>
            <a:r>
              <a:rPr lang="en-US" baseline="0" dirty="0" smtClean="0"/>
              <a:t> the public leaderboard score and has essentially no generalization ability to new data (like the private leaderboard score)’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86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18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18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different measures in Weka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98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Careful with the “-” 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87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usually don’t know what features</a:t>
            </a:r>
            <a:r>
              <a:rPr lang="en-US" baseline="0" dirty="0" smtClean="0"/>
              <a:t> are useful until you try many</a:t>
            </a:r>
          </a:p>
          <a:p>
            <a:r>
              <a:rPr lang="en-US" baseline="0" dirty="0" smtClean="0"/>
              <a:t>SVMs are powerful classifiers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some examples to see how it affects the attributes and the final results</a:t>
            </a:r>
            <a:r>
              <a:rPr lang="en-US" baseline="0" dirty="0" smtClean="0"/>
              <a:t> and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48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file </a:t>
            </a:r>
            <a:r>
              <a:rPr lang="en-US" dirty="0" err="1" smtClean="0"/>
              <a:t>wekaFromMatlab.m</a:t>
            </a:r>
            <a:r>
              <a:rPr lang="en-US" dirty="0" smtClean="0"/>
              <a:t> and run line by line</a:t>
            </a:r>
          </a:p>
          <a:p>
            <a:r>
              <a:rPr lang="en-US" dirty="0" smtClean="0"/>
              <a:t>Also </a:t>
            </a:r>
            <a:r>
              <a:rPr lang="en-US" dirty="0" err="1" smtClean="0"/>
              <a:t>interfaceable</a:t>
            </a:r>
            <a:r>
              <a:rPr lang="en-US" baseline="0" dirty="0" smtClean="0"/>
              <a:t> from Python or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83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used, only opened </a:t>
            </a:r>
            <a:r>
              <a:rPr lang="en-US" baseline="0" smtClean="0"/>
              <a:t>it yesterday to see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40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Weka</a:t>
            </a:r>
            <a:r>
              <a:rPr lang="en-US" dirty="0" smtClean="0"/>
              <a:t>_(</a:t>
            </a:r>
            <a:r>
              <a:rPr lang="en-US" dirty="0" err="1" smtClean="0"/>
              <a:t>machine_learning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3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Portability: usability of a software in different environments</a:t>
            </a:r>
          </a:p>
          <a:p>
            <a:r>
              <a:rPr lang="en-US" dirty="0" smtClean="0"/>
              <a:t>Extensibility: </a:t>
            </a:r>
            <a:r>
              <a:rPr lang="en-US" dirty="0" err="1" smtClean="0"/>
              <a:t>dvpt</a:t>
            </a:r>
            <a:r>
              <a:rPr lang="en-US" dirty="0" smtClean="0"/>
              <a:t> took care of future</a:t>
            </a:r>
            <a:r>
              <a:rPr lang="en-US" baseline="0" dirty="0" smtClean="0"/>
              <a:t> growth</a:t>
            </a:r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 smtClean="0"/>
              <a:t>://</a:t>
            </a:r>
            <a:r>
              <a:rPr lang="en-US" dirty="0" err="1" smtClean="0"/>
              <a:t>www.tiobe.com</a:t>
            </a:r>
            <a:r>
              <a:rPr lang="en-US" dirty="0" smtClean="0"/>
              <a:t>/</a:t>
            </a:r>
            <a:r>
              <a:rPr lang="en-US" dirty="0" err="1" smtClean="0"/>
              <a:t>index.php</a:t>
            </a:r>
            <a:r>
              <a:rPr lang="en-US" dirty="0" smtClean="0"/>
              <a:t>/content/</a:t>
            </a:r>
            <a:r>
              <a:rPr lang="en-US" dirty="0" err="1" smtClean="0"/>
              <a:t>paperinfo</a:t>
            </a:r>
            <a:r>
              <a:rPr lang="en-US" dirty="0" smtClean="0"/>
              <a:t>/</a:t>
            </a:r>
            <a:r>
              <a:rPr lang="en-US" dirty="0" err="1" smtClean="0"/>
              <a:t>tpci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mashable.com</a:t>
            </a:r>
            <a:r>
              <a:rPr lang="en-US" dirty="0" smtClean="0"/>
              <a:t>/2015/01/18/programming-languages-2015/#</a:t>
            </a:r>
            <a:r>
              <a:rPr lang="en-US" dirty="0" err="1" smtClean="0"/>
              <a:t>UlO_MUbJOEqA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89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do all that</a:t>
            </a:r>
          </a:p>
          <a:p>
            <a:r>
              <a:rPr lang="en-US" dirty="0" smtClean="0"/>
              <a:t>Run algorithm, just clicking</a:t>
            </a:r>
          </a:p>
          <a:p>
            <a:r>
              <a:rPr lang="en-US" dirty="0" smtClean="0"/>
              <a:t>Go to next slide for the ARFF format (and open</a:t>
            </a:r>
            <a:r>
              <a:rPr lang="en-US" baseline="0" dirty="0" smtClean="0"/>
              <a:t> ~/</a:t>
            </a:r>
            <a:r>
              <a:rPr lang="en-US" baseline="0" dirty="0" err="1" smtClean="0"/>
              <a:t>weka_data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iris.arff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21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Case insensitive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8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popular, 150 instances, 3 classes, 4 features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irisabramson.com</a:t>
            </a:r>
            <a:r>
              <a:rPr lang="en-US" dirty="0" smtClean="0"/>
              <a:t>/?p=87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biostor.org</a:t>
            </a:r>
            <a:r>
              <a:rPr lang="en-US" dirty="0" smtClean="0"/>
              <a:t>/reference/11559/page/14</a:t>
            </a:r>
          </a:p>
          <a:p>
            <a:r>
              <a:rPr lang="en-US" dirty="0" smtClean="0"/>
              <a:t>Right picture: seeds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88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 ARFF format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Iris_flower_data_set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84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 importance of the word ‘performance’;</a:t>
            </a:r>
            <a:r>
              <a:rPr lang="en-US" baseline="0" dirty="0" smtClean="0"/>
              <a:t> </a:t>
            </a:r>
            <a:r>
              <a:rPr lang="en-US" dirty="0" smtClean="0"/>
              <a:t>relates to given measure of performance</a:t>
            </a:r>
          </a:p>
          <a:p>
            <a:r>
              <a:rPr lang="en-US" dirty="0" smtClean="0"/>
              <a:t>Same for ‘similar’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09B3E-C24B-6B49-BC03-F22914F3F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1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6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1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9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9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1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9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82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8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AB171-25A0-AA43-9336-8D043F4F024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8DB75-0FB4-5E42-8D6A-BCAD8D64F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4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cs.waikato.ac.nz/~ml/weka/arff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4.png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eka.wikispaces.com/Primer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meka.sourceforge.net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topics.com/most-popular-programming-languages/" TargetMode="External"/><Relationship Id="rId4" Type="http://schemas.openxmlformats.org/officeDocument/2006/relationships/hyperlink" Target="http://www.cs.ccsu.edu/~markov/weka-tutoria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waikato.ac.nz/ml/weka/mooc/dataminingwithweka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Mining With Weka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/>
          <a:p>
            <a:r>
              <a:rPr lang="en-US" dirty="0" smtClean="0"/>
              <a:t>Hands-on Tutorial on the open-source </a:t>
            </a:r>
          </a:p>
          <a:p>
            <a:r>
              <a:rPr lang="en-US" dirty="0" smtClean="0"/>
              <a:t>java-based Data Mining Toolbox Weka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0392" y="582407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Alban@ihr.mrc.ac.uk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0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Weka?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863" y="1600200"/>
            <a:ext cx="879744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Free availability </a:t>
            </a:r>
            <a:r>
              <a:rPr lang="en-US" sz="2400" dirty="0" smtClean="0"/>
              <a:t>(GNU license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Doesn’t require Data Mining expertise</a:t>
            </a:r>
            <a:endParaRPr lang="en-US" dirty="0" smtClean="0"/>
          </a:p>
          <a:p>
            <a:r>
              <a:rPr lang="en-US" dirty="0" smtClean="0"/>
              <a:t>Portability </a:t>
            </a:r>
            <a:r>
              <a:rPr lang="en-US" sz="2400" dirty="0" smtClean="0"/>
              <a:t>(java is nº1 must-know language for programmers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Extensibility </a:t>
            </a:r>
            <a:endParaRPr lang="en-US" dirty="0" smtClean="0"/>
          </a:p>
          <a:p>
            <a:r>
              <a:rPr lang="en-US" dirty="0" smtClean="0"/>
              <a:t>Comprehensive collection of data preprocessing and modeling techniques</a:t>
            </a:r>
          </a:p>
          <a:p>
            <a:r>
              <a:rPr lang="en-US" dirty="0" smtClean="0"/>
              <a:t>Nice user-interface for exploration</a:t>
            </a:r>
          </a:p>
          <a:p>
            <a:r>
              <a:rPr lang="en-US" dirty="0" smtClean="0"/>
              <a:t>Active </a:t>
            </a:r>
            <a:r>
              <a:rPr lang="en-US" dirty="0" smtClean="0"/>
              <a:t>community </a:t>
            </a:r>
          </a:p>
          <a:p>
            <a:r>
              <a:rPr lang="en-US" dirty="0" smtClean="0"/>
              <a:t>One of the </a:t>
            </a:r>
            <a:r>
              <a:rPr lang="en-US" dirty="0" smtClean="0"/>
              <a:t>most widely used data mining systems</a:t>
            </a:r>
          </a:p>
          <a:p>
            <a:r>
              <a:rPr lang="en-US" dirty="0" smtClean="0"/>
              <a:t>Pedagogical value - also with their book ‘Data Mining: Practical Machine Learning Tools and Techniques’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with Weka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sz="3000" dirty="0"/>
              <a:t>Download </a:t>
            </a:r>
            <a:r>
              <a:rPr lang="en-US" sz="3000" dirty="0" smtClean="0"/>
              <a:t>software (3min)</a:t>
            </a:r>
            <a:endParaRPr lang="en-US" sz="3000" dirty="0"/>
          </a:p>
          <a:p>
            <a:r>
              <a:rPr lang="en-US" sz="3000" dirty="0"/>
              <a:t>Load </a:t>
            </a:r>
            <a:r>
              <a:rPr lang="en-US" sz="3000" dirty="0" smtClean="0"/>
              <a:t>datasets (</a:t>
            </a:r>
            <a:r>
              <a:rPr lang="en-US" sz="3000" dirty="0" err="1"/>
              <a:t>arff</a:t>
            </a:r>
            <a:r>
              <a:rPr lang="en-US" sz="3000" dirty="0"/>
              <a:t> format, </a:t>
            </a:r>
            <a:r>
              <a:rPr lang="en-US" sz="3000" dirty="0" smtClean="0"/>
              <a:t>3min, next slide)</a:t>
            </a:r>
          </a:p>
          <a:p>
            <a:r>
              <a:rPr lang="en-US" sz="3000" dirty="0" smtClean="0"/>
              <a:t>Explore Dataset (Preprocess &amp; Visualize panels, 5min)</a:t>
            </a:r>
            <a:endParaRPr lang="en-US" sz="3000" dirty="0"/>
          </a:p>
          <a:p>
            <a:r>
              <a:rPr lang="en-US" sz="3000" dirty="0"/>
              <a:t>Run </a:t>
            </a:r>
            <a:r>
              <a:rPr lang="en-US" sz="3000" dirty="0" smtClean="0"/>
              <a:t>algorithms (Classify &amp; Cluster panels, 2min)</a:t>
            </a:r>
            <a:endParaRPr lang="en-US" sz="3000" dirty="0"/>
          </a:p>
          <a:p>
            <a:r>
              <a:rPr lang="en-US" sz="3000" dirty="0"/>
              <a:t>Understand underlying </a:t>
            </a:r>
            <a:r>
              <a:rPr lang="en-US" sz="3000" dirty="0" smtClean="0"/>
              <a:t>models (after ML explanations)</a:t>
            </a:r>
            <a:endParaRPr lang="en-US" sz="3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97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ARFF File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74" y="1232760"/>
            <a:ext cx="8728434" cy="489340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Text file describing a set of instances sharing a set of attributes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http://www.cs.waikato.ac.nz/~ml/weka/</a:t>
            </a:r>
            <a:r>
              <a:rPr lang="en-US" dirty="0" smtClean="0">
                <a:hlinkClick r:id="rId3"/>
              </a:rPr>
              <a:t>arff.html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datatype</a:t>
            </a:r>
            <a:r>
              <a:rPr lang="en-US" dirty="0" smtClean="0"/>
              <a:t> can be of any of (version 3.2.1):</a:t>
            </a:r>
          </a:p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umeric, </a:t>
            </a:r>
            <a:r>
              <a:rPr lang="en-US" dirty="0" smtClean="0"/>
              <a:t>  &lt;</a:t>
            </a:r>
            <a:r>
              <a:rPr lang="en-US" dirty="0" smtClean="0"/>
              <a:t>nominal-specification-in-curly-brackets&gt;, </a:t>
            </a:r>
            <a:r>
              <a:rPr lang="en-US" dirty="0" smtClean="0"/>
              <a:t>  string</a:t>
            </a:r>
            <a:r>
              <a:rPr lang="en-US" dirty="0" smtClean="0"/>
              <a:t>, </a:t>
            </a:r>
            <a:r>
              <a:rPr lang="en-US" dirty="0" smtClean="0"/>
              <a:t>  date </a:t>
            </a:r>
            <a:r>
              <a:rPr lang="en-US" dirty="0" smtClean="0"/>
              <a:t>[&lt;date-format&gt;]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Missing values are represented by `?’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0238" y="1954981"/>
            <a:ext cx="6700610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% </a:t>
            </a:r>
            <a:r>
              <a:rPr lang="en-US" dirty="0"/>
              <a:t>The first lines with ‘%’ are usually comments describing the dataset</a:t>
            </a:r>
          </a:p>
          <a:p>
            <a:r>
              <a:rPr lang="en-US" dirty="0"/>
              <a:t>@</a:t>
            </a:r>
            <a:r>
              <a:rPr lang="en-US" b="1" dirty="0"/>
              <a:t>RELATION</a:t>
            </a:r>
            <a:r>
              <a:rPr lang="en-US" dirty="0"/>
              <a:t> &lt;dataset-name&gt;</a:t>
            </a:r>
          </a:p>
          <a:p>
            <a:r>
              <a:rPr lang="en-US" dirty="0"/>
              <a:t>@</a:t>
            </a:r>
            <a:r>
              <a:rPr lang="en-US" b="1" dirty="0"/>
              <a:t>ATTRIBUTE</a:t>
            </a:r>
            <a:r>
              <a:rPr lang="en-US" dirty="0"/>
              <a:t> &lt;attribute1-name&gt; &lt;</a:t>
            </a:r>
            <a:r>
              <a:rPr lang="en-US" dirty="0" err="1"/>
              <a:t>datatype</a:t>
            </a:r>
            <a:r>
              <a:rPr lang="en-US" dirty="0"/>
              <a:t>&gt;</a:t>
            </a:r>
          </a:p>
          <a:p>
            <a:r>
              <a:rPr lang="en-US" dirty="0"/>
              <a:t>@</a:t>
            </a:r>
            <a:r>
              <a:rPr lang="en-US" b="1" dirty="0"/>
              <a:t>ATTRIBUTE</a:t>
            </a:r>
            <a:r>
              <a:rPr lang="en-US" dirty="0"/>
              <a:t> &lt;attribute2-name&gt; &lt;</a:t>
            </a:r>
            <a:r>
              <a:rPr lang="en-US" dirty="0" err="1"/>
              <a:t>datatype</a:t>
            </a:r>
            <a:r>
              <a:rPr lang="en-US" dirty="0"/>
              <a:t>&gt;</a:t>
            </a:r>
          </a:p>
          <a:p>
            <a:r>
              <a:rPr lang="en-US" dirty="0"/>
              <a:t>@</a:t>
            </a:r>
            <a:r>
              <a:rPr lang="en-US" b="1" dirty="0"/>
              <a:t>ATTRIBUTE</a:t>
            </a:r>
            <a:r>
              <a:rPr lang="en-US" dirty="0"/>
              <a:t> class {Iris-</a:t>
            </a:r>
            <a:r>
              <a:rPr lang="en-US" dirty="0" err="1"/>
              <a:t>setosa</a:t>
            </a:r>
            <a:r>
              <a:rPr lang="en-US" dirty="0"/>
              <a:t>, Iris-</a:t>
            </a:r>
            <a:r>
              <a:rPr lang="en-US" dirty="0" err="1"/>
              <a:t>versicolor</a:t>
            </a:r>
            <a:r>
              <a:rPr lang="en-US" dirty="0"/>
              <a:t>, Iris-</a:t>
            </a:r>
            <a:r>
              <a:rPr lang="en-US" dirty="0" err="1"/>
              <a:t>virginica</a:t>
            </a:r>
            <a:r>
              <a:rPr lang="en-US" dirty="0"/>
              <a:t>}</a:t>
            </a:r>
          </a:p>
          <a:p>
            <a:r>
              <a:rPr lang="en-US" dirty="0"/>
              <a:t>@</a:t>
            </a:r>
            <a:r>
              <a:rPr lang="en-US" b="1" dirty="0"/>
              <a:t>DATA</a:t>
            </a:r>
          </a:p>
          <a:p>
            <a:r>
              <a:rPr lang="en-US" dirty="0"/>
              <a:t>5.1, 3.5, Iris-</a:t>
            </a:r>
            <a:r>
              <a:rPr lang="en-US" dirty="0" err="1"/>
              <a:t>setosa</a:t>
            </a:r>
            <a:endParaRPr lang="en-US" dirty="0"/>
          </a:p>
          <a:p>
            <a:r>
              <a:rPr lang="en-US" dirty="0"/>
              <a:t>4.9, ?  , Iris-</a:t>
            </a:r>
            <a:r>
              <a:rPr lang="en-US" dirty="0" err="1"/>
              <a:t>versicolor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8743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ARFF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62" y="1600200"/>
            <a:ext cx="8915205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Similar to ARFF files, except that 0s not represented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Java’s starting index: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40863" y="2614943"/>
            <a:ext cx="445760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@data </a:t>
            </a:r>
          </a:p>
          <a:p>
            <a:r>
              <a:rPr lang="en-US" dirty="0"/>
              <a:t>0, X, 0, Y, 0, 0, “class 1”</a:t>
            </a:r>
          </a:p>
          <a:p>
            <a:r>
              <a:rPr lang="en-US" dirty="0"/>
              <a:t>0, 0, 0, 0, 0, 13, “class 16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0863" y="3788416"/>
            <a:ext cx="445760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/>
              <a:t>data </a:t>
            </a:r>
          </a:p>
          <a:p>
            <a:r>
              <a:rPr lang="en-US" dirty="0"/>
              <a:t>{1 X, 3 Y, 6 “class 1”}</a:t>
            </a:r>
          </a:p>
          <a:p>
            <a:r>
              <a:rPr lang="en-US" dirty="0"/>
              <a:t>{5 13, 6 “class 16”}</a:t>
            </a:r>
          </a:p>
        </p:txBody>
      </p:sp>
      <p:sp>
        <p:nvSpPr>
          <p:cNvPr id="8" name="Curved Left Arrow 7"/>
          <p:cNvSpPr/>
          <p:nvPr/>
        </p:nvSpPr>
        <p:spPr>
          <a:xfrm>
            <a:off x="6798466" y="3013411"/>
            <a:ext cx="709731" cy="135728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32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 dataset</a:t>
            </a:r>
            <a:endParaRPr lang="en-US" dirty="0"/>
          </a:p>
        </p:txBody>
      </p:sp>
      <p:pic>
        <p:nvPicPr>
          <p:cNvPr id="4" name="Content Placeholder 3" descr="iris_petal_sep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195"/>
          <a:stretch/>
        </p:blipFill>
        <p:spPr>
          <a:xfrm>
            <a:off x="588561" y="1957624"/>
            <a:ext cx="4197373" cy="4525963"/>
          </a:xfrm>
        </p:spPr>
      </p:pic>
      <p:sp>
        <p:nvSpPr>
          <p:cNvPr id="5" name="Rectangle 4"/>
          <p:cNvSpPr/>
          <p:nvPr/>
        </p:nvSpPr>
        <p:spPr>
          <a:xfrm>
            <a:off x="588561" y="1232972"/>
            <a:ext cx="7827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150 instances, 3 </a:t>
            </a:r>
            <a:r>
              <a:rPr lang="en-US" dirty="0" smtClean="0"/>
              <a:t>classes (type of iris), </a:t>
            </a:r>
            <a:r>
              <a:rPr lang="en-US" dirty="0"/>
              <a:t>4 </a:t>
            </a:r>
            <a:r>
              <a:rPr lang="en-US" dirty="0" smtClean="0"/>
              <a:t>features (sepal/petal length/width)</a:t>
            </a:r>
          </a:p>
          <a:p>
            <a:r>
              <a:rPr lang="en-US" dirty="0" smtClean="0"/>
              <a:t>Collected in 1936 by Edgar Anderson ‘The species problem in Iris’ (right: seeds)</a:t>
            </a:r>
            <a:endParaRPr lang="en-US" dirty="0"/>
          </a:p>
        </p:txBody>
      </p:sp>
      <p:pic>
        <p:nvPicPr>
          <p:cNvPr id="6" name="Picture 5" descr="Screen Shot 2016-01-05 at 15.48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86" y="1879304"/>
            <a:ext cx="3165455" cy="46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pic>
        <p:nvPicPr>
          <p:cNvPr id="4" name="Content Placeholder 3" descr="440px-Iris_virginica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72" r="-23972"/>
          <a:stretch>
            <a:fillRect/>
          </a:stretch>
        </p:blipFill>
        <p:spPr>
          <a:xfrm>
            <a:off x="-758935" y="3089585"/>
            <a:ext cx="4822634" cy="2652263"/>
          </a:xfrm>
        </p:spPr>
      </p:pic>
      <p:pic>
        <p:nvPicPr>
          <p:cNvPr id="5" name="Picture 4" descr="iris_versicolor_1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10" y="3089585"/>
            <a:ext cx="4270024" cy="3207263"/>
          </a:xfrm>
          <a:prstGeom prst="rect">
            <a:avLst/>
          </a:prstGeom>
        </p:spPr>
      </p:pic>
      <p:pic>
        <p:nvPicPr>
          <p:cNvPr id="6" name="Picture 5" descr="Kosaciec_szczecinkowaty_Iris_setos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92" y="3089585"/>
            <a:ext cx="2824707" cy="3768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830186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	</a:t>
            </a:r>
            <a:r>
              <a:rPr lang="en-US" sz="2000" dirty="0" err="1" smtClean="0"/>
              <a:t>Virginica</a:t>
            </a:r>
            <a:r>
              <a:rPr lang="en-US" sz="2000" dirty="0" smtClean="0"/>
              <a:t> 					</a:t>
            </a:r>
            <a:r>
              <a:rPr lang="en-US" sz="2000" dirty="0" err="1" smtClean="0"/>
              <a:t>Versicolor</a:t>
            </a:r>
            <a:r>
              <a:rPr lang="en-US" sz="2000" dirty="0" smtClean="0"/>
              <a:t>  					</a:t>
            </a:r>
            <a:r>
              <a:rPr lang="en-US" sz="2000" dirty="0" err="1" smtClean="0"/>
              <a:t>Setosa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54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Herbert Simon: </a:t>
            </a:r>
            <a:r>
              <a:rPr lang="en-US" dirty="0" smtClean="0"/>
              <a:t>“Learning </a:t>
            </a:r>
            <a:r>
              <a:rPr lang="en-US" dirty="0"/>
              <a:t>is any process by which a system improves performance from experience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Tasks:</a:t>
            </a:r>
          </a:p>
          <a:p>
            <a:pPr lvl="1"/>
            <a:r>
              <a:rPr lang="en-US" dirty="0" smtClean="0"/>
              <a:t>Classification (labeling)</a:t>
            </a:r>
          </a:p>
          <a:p>
            <a:pPr lvl="1"/>
            <a:r>
              <a:rPr lang="en-US" dirty="0" smtClean="0"/>
              <a:t>Regression (guess real value)</a:t>
            </a:r>
          </a:p>
          <a:p>
            <a:pPr lvl="1"/>
            <a:r>
              <a:rPr lang="en-US" dirty="0" smtClean="0"/>
              <a:t>Clustering (regrouping similar objects)</a:t>
            </a:r>
          </a:p>
          <a:p>
            <a:pPr lvl="1"/>
            <a:r>
              <a:rPr lang="en-US" dirty="0" smtClean="0"/>
              <a:t>Ranking (order a collection, recommendation)</a:t>
            </a:r>
          </a:p>
          <a:p>
            <a:pPr lvl="1"/>
            <a:r>
              <a:rPr lang="en-US" dirty="0" smtClean="0"/>
              <a:t>Problem solving (games, calculus, driving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Attribute selection </a:t>
            </a:r>
          </a:p>
          <a:p>
            <a:pPr lvl="1"/>
            <a:r>
              <a:rPr lang="en-US" dirty="0" smtClean="0"/>
              <a:t>Association rules (?)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1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443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Examples of everyday ML</a:t>
            </a:r>
          </a:p>
          <a:p>
            <a:pPr marL="0" indent="0">
              <a:buNone/>
            </a:pPr>
            <a:r>
              <a:rPr lang="en-US" dirty="0" smtClean="0"/>
              <a:t>Google’s ranking algorithm</a:t>
            </a:r>
          </a:p>
          <a:p>
            <a:pPr marL="0" indent="0">
              <a:buNone/>
            </a:pPr>
            <a:r>
              <a:rPr lang="en-US" dirty="0" smtClean="0"/>
              <a:t>Spam filters</a:t>
            </a:r>
          </a:p>
          <a:p>
            <a:pPr marL="0" indent="0">
              <a:buNone/>
            </a:pPr>
            <a:r>
              <a:rPr lang="en-US" dirty="0" smtClean="0"/>
              <a:t>Face detection</a:t>
            </a:r>
          </a:p>
          <a:p>
            <a:pPr marL="0" indent="0">
              <a:buNone/>
            </a:pPr>
            <a:r>
              <a:rPr lang="en-US" dirty="0" smtClean="0"/>
              <a:t>Self-driving cars</a:t>
            </a:r>
          </a:p>
          <a:p>
            <a:pPr marL="0" indent="0">
              <a:buNone/>
            </a:pPr>
            <a:r>
              <a:rPr lang="en-US" dirty="0" smtClean="0"/>
              <a:t>Credit card fraud detection</a:t>
            </a:r>
          </a:p>
          <a:p>
            <a:pPr marL="0" indent="0">
              <a:buNone/>
            </a:pPr>
            <a:r>
              <a:rPr lang="en-US" dirty="0" smtClean="0"/>
              <a:t>Speech recognition</a:t>
            </a:r>
          </a:p>
          <a:p>
            <a:pPr marL="0" indent="0">
              <a:buNone/>
            </a:pPr>
            <a:r>
              <a:rPr lang="en-US" dirty="0" smtClean="0"/>
              <a:t>Digit recognition</a:t>
            </a:r>
          </a:p>
          <a:p>
            <a:pPr marL="0" indent="0">
              <a:buNone/>
            </a:pPr>
            <a:r>
              <a:rPr lang="en-US" dirty="0" smtClean="0"/>
              <a:t>Medical diagnosis</a:t>
            </a:r>
          </a:p>
          <a:p>
            <a:pPr marL="0" indent="0">
              <a:buNone/>
            </a:pPr>
            <a:r>
              <a:rPr lang="en-US" dirty="0" smtClean="0"/>
              <a:t>Customer segmentation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79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Content Placeholder 3" descr="xy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6" b="133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277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Content Placeholder 3" descr="xyMe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6" b="133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864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Tutorial: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96" y="1223675"/>
            <a:ext cx="8874888" cy="563432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Practical experience with Weka</a:t>
            </a:r>
          </a:p>
          <a:p>
            <a:pPr lvl="1"/>
            <a:r>
              <a:rPr lang="en-US" sz="2600" dirty="0" smtClean="0"/>
              <a:t>Download software</a:t>
            </a:r>
          </a:p>
          <a:p>
            <a:pPr lvl="1"/>
            <a:r>
              <a:rPr lang="en-US" sz="2600" dirty="0" smtClean="0"/>
              <a:t>Load datasets</a:t>
            </a:r>
          </a:p>
          <a:p>
            <a:pPr lvl="1"/>
            <a:r>
              <a:rPr lang="en-US" sz="2600" dirty="0" smtClean="0"/>
              <a:t>Run algorithms</a:t>
            </a:r>
          </a:p>
          <a:p>
            <a:pPr lvl="1"/>
            <a:r>
              <a:rPr lang="en-US" sz="2600" dirty="0" smtClean="0"/>
              <a:t>Understand underlying </a:t>
            </a:r>
            <a:r>
              <a:rPr lang="en-US" sz="2600" dirty="0"/>
              <a:t>m</a:t>
            </a:r>
            <a:r>
              <a:rPr lang="en-US" sz="2600" dirty="0" smtClean="0"/>
              <a:t>odels</a:t>
            </a:r>
          </a:p>
          <a:p>
            <a:r>
              <a:rPr lang="en-US" sz="3000" dirty="0" smtClean="0"/>
              <a:t>Explanation of basic principles of Machine Learning</a:t>
            </a:r>
          </a:p>
          <a:p>
            <a:pPr lvl="1"/>
            <a:r>
              <a:rPr lang="en-US" sz="2600" dirty="0" smtClean="0"/>
              <a:t>Supervised/unsupervised learning</a:t>
            </a:r>
          </a:p>
          <a:p>
            <a:pPr lvl="1"/>
            <a:r>
              <a:rPr lang="en-US" sz="2600" dirty="0" smtClean="0"/>
              <a:t>A bit of theory</a:t>
            </a:r>
          </a:p>
          <a:p>
            <a:pPr lvl="1"/>
            <a:r>
              <a:rPr lang="en-US" sz="2600" dirty="0" smtClean="0"/>
              <a:t>Evaluation metrics </a:t>
            </a:r>
          </a:p>
          <a:p>
            <a:r>
              <a:rPr lang="en-US" sz="3000" dirty="0" smtClean="0"/>
              <a:t>Interfacing </a:t>
            </a:r>
            <a:r>
              <a:rPr lang="en-US" sz="3000" dirty="0" err="1" smtClean="0"/>
              <a:t>Matlab</a:t>
            </a:r>
            <a:r>
              <a:rPr lang="en-US" sz="3000" dirty="0" smtClean="0"/>
              <a:t> with Weka</a:t>
            </a:r>
          </a:p>
          <a:p>
            <a:pPr lvl="1"/>
            <a:r>
              <a:rPr lang="en-US" sz="2600" dirty="0" smtClean="0"/>
              <a:t>Use Java objects and methods from </a:t>
            </a:r>
            <a:r>
              <a:rPr lang="en-US" sz="2600" dirty="0" err="1" smtClean="0"/>
              <a:t>Matlab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5646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Content Placeholder 3" descr="xyMeanSpli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6" b="133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7538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Content Placeholder 3" descr="xyMeanSplitCo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6" b="133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8716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strategies / algorithms</a:t>
            </a:r>
          </a:p>
          <a:p>
            <a:pPr lvl="1"/>
            <a:r>
              <a:rPr lang="en-US" dirty="0" smtClean="0"/>
              <a:t>Linear classifiers</a:t>
            </a:r>
          </a:p>
          <a:p>
            <a:pPr lvl="1"/>
            <a:r>
              <a:rPr lang="en-US" dirty="0" smtClean="0"/>
              <a:t>Support Vector </a:t>
            </a:r>
            <a:r>
              <a:rPr lang="en-US" dirty="0"/>
              <a:t>M</a:t>
            </a:r>
            <a:r>
              <a:rPr lang="en-US" dirty="0" smtClean="0"/>
              <a:t>achines (well-founded theory)</a:t>
            </a:r>
          </a:p>
          <a:p>
            <a:pPr lvl="1"/>
            <a:r>
              <a:rPr lang="en-US" dirty="0" smtClean="0"/>
              <a:t>k-nearest neighbours (decision from neighbours)</a:t>
            </a:r>
          </a:p>
          <a:p>
            <a:pPr lvl="1"/>
            <a:r>
              <a:rPr lang="en-US" dirty="0" smtClean="0"/>
              <a:t>Boosting (meta-algorithm)</a:t>
            </a:r>
          </a:p>
          <a:p>
            <a:pPr lvl="1"/>
            <a:r>
              <a:rPr lang="en-US" dirty="0" smtClean="0"/>
              <a:t>Neural networks</a:t>
            </a:r>
          </a:p>
          <a:p>
            <a:pPr marL="514350" indent="-457200"/>
            <a:r>
              <a:rPr lang="en-US" dirty="0" smtClean="0"/>
              <a:t>Many measures of performance</a:t>
            </a:r>
          </a:p>
          <a:p>
            <a:pPr marL="914400" lvl="1" indent="-457200"/>
            <a:r>
              <a:rPr lang="en-US" dirty="0" smtClean="0"/>
              <a:t>Simplest: percentage of correct classification</a:t>
            </a:r>
          </a:p>
          <a:p>
            <a:pPr marL="514350" indent="-457200"/>
            <a:r>
              <a:rPr lang="en-US" dirty="0" smtClean="0"/>
              <a:t>Let’s become a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05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support that uses a tree-like graph of model of decisions</a:t>
            </a:r>
          </a:p>
          <a:p>
            <a:r>
              <a:rPr lang="en-US" dirty="0" err="1" smtClean="0"/>
              <a:t>Weka’s</a:t>
            </a:r>
            <a:r>
              <a:rPr lang="en-US" dirty="0" smtClean="0"/>
              <a:t> </a:t>
            </a:r>
            <a:r>
              <a:rPr lang="en-US" dirty="0" err="1" smtClean="0"/>
              <a:t>tree.UserClassifier</a:t>
            </a:r>
            <a:r>
              <a:rPr lang="en-US" dirty="0" smtClean="0"/>
              <a:t> allows the user to manually build a tree, using shapes (e.g. rectangles) on scatter plots</a:t>
            </a:r>
          </a:p>
          <a:p>
            <a:r>
              <a:rPr lang="en-US" dirty="0" err="1" smtClean="0"/>
              <a:t>Weka’s</a:t>
            </a:r>
            <a:r>
              <a:rPr lang="en-US" dirty="0" smtClean="0"/>
              <a:t> tree.J48 builds a decision tree on the features’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21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J48 </a:t>
            </a:r>
            <a:r>
              <a:rPr lang="en-US" dirty="0" smtClean="0"/>
              <a:t>–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4980"/>
            <a:ext cx="8229600" cy="4520117"/>
          </a:xfrm>
        </p:spPr>
        <p:txBody>
          <a:bodyPr/>
          <a:lstStyle/>
          <a:p>
            <a:r>
              <a:rPr lang="en-US" dirty="0" smtClean="0"/>
              <a:t>Top-down induction of decision trees:</a:t>
            </a:r>
          </a:p>
          <a:p>
            <a:pPr lvl="1"/>
            <a:r>
              <a:rPr lang="en-US" dirty="0" smtClean="0"/>
              <a:t>Uses </a:t>
            </a:r>
            <a:r>
              <a:rPr lang="en-US" dirty="0" smtClean="0"/>
              <a:t>information entropy to </a:t>
            </a:r>
            <a:r>
              <a:rPr lang="en-US" dirty="0" smtClean="0"/>
              <a:t>select, </a:t>
            </a:r>
            <a:r>
              <a:rPr lang="en-US" dirty="0" smtClean="0"/>
              <a:t>at each node, which attribute will most effectively split the data</a:t>
            </a:r>
          </a:p>
          <a:p>
            <a:pPr lvl="1"/>
            <a:r>
              <a:rPr lang="en-US" dirty="0" smtClean="0"/>
              <a:t>Splitting criterion: </a:t>
            </a:r>
            <a:r>
              <a:rPr lang="en-US" dirty="0" err="1" smtClean="0"/>
              <a:t>Kullback-Leibler</a:t>
            </a:r>
            <a:r>
              <a:rPr lang="en-US" dirty="0" smtClean="0"/>
              <a:t> divergence (information gain)</a:t>
            </a:r>
          </a:p>
          <a:p>
            <a:pPr lvl="1"/>
            <a:r>
              <a:rPr lang="en-US" dirty="0" smtClean="0"/>
              <a:t>Recursively applied in </a:t>
            </a:r>
            <a:r>
              <a:rPr lang="en-US" dirty="0" err="1" smtClean="0"/>
              <a:t>sublists</a:t>
            </a:r>
            <a:endParaRPr lang="en-US" dirty="0" smtClean="0"/>
          </a:p>
          <a:p>
            <a:pPr lvl="1"/>
            <a:r>
              <a:rPr lang="en-US" dirty="0" smtClean="0"/>
              <a:t>Stop if all instances have same class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6555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Ibk</a:t>
            </a:r>
            <a:r>
              <a:rPr lang="en-US" dirty="0" smtClean="0"/>
              <a:t> – k-nearest </a:t>
            </a:r>
            <a:r>
              <a:rPr lang="en-US" dirty="0" err="1" smtClean="0"/>
              <a:t>neighbour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74" y="1979885"/>
            <a:ext cx="8728434" cy="356130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No model – lazy learning</a:t>
            </a:r>
          </a:p>
          <a:p>
            <a:r>
              <a:rPr lang="en-US" dirty="0" smtClean="0"/>
              <a:t>Chooses majority class of the K-nearest neighbours</a:t>
            </a:r>
          </a:p>
          <a:p>
            <a:pPr marL="0" indent="0">
              <a:buNone/>
            </a:pPr>
            <a:r>
              <a:rPr lang="en-US" dirty="0" smtClean="0"/>
              <a:t>+++ Very general, only requires a notion of distance</a:t>
            </a:r>
          </a:p>
          <a:p>
            <a:pPr marL="0" indent="0">
              <a:buNone/>
            </a:pPr>
            <a:r>
              <a:rPr lang="en-US" dirty="0" smtClean="0"/>
              <a:t>+++ Useful for theoretical studies</a:t>
            </a:r>
          </a:p>
          <a:p>
            <a:pPr marL="0" indent="0">
              <a:buNone/>
            </a:pPr>
            <a:r>
              <a:rPr lang="en-US" dirty="0" smtClean="0"/>
              <a:t>--- Computationally costly</a:t>
            </a:r>
          </a:p>
          <a:p>
            <a:pPr marL="0" indent="0">
              <a:buNone/>
            </a:pPr>
            <a:r>
              <a:rPr lang="en-US" dirty="0" smtClean="0"/>
              <a:t>--- Doesn’t bring any insight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6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of </a:t>
            </a:r>
            <a:r>
              <a:rPr lang="en-US" dirty="0" err="1" smtClean="0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Overfitting</a:t>
            </a:r>
            <a:r>
              <a:rPr lang="en-US" dirty="0" smtClean="0"/>
              <a:t> happens when a model is excessively complex, leading to poor predictive power</a:t>
            </a:r>
          </a:p>
          <a:p>
            <a:r>
              <a:rPr lang="en-US" dirty="0" smtClean="0"/>
              <a:t>Typically, too many parameters relative to the number of observations</a:t>
            </a:r>
          </a:p>
          <a:p>
            <a:r>
              <a:rPr lang="en-US" dirty="0" smtClean="0"/>
              <a:t>Evaluating a model (e.g. J48’s decision tree) should be done using unseen data: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	TRAINING DATA ≠ 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5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Fairness: training/testing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trike="sngStrike" dirty="0" smtClean="0"/>
              <a:t>Use training set</a:t>
            </a:r>
          </a:p>
          <a:p>
            <a:pPr marL="0" indent="0">
              <a:buNone/>
            </a:pPr>
            <a:endParaRPr lang="en-US" strike="sngStrike" dirty="0" smtClean="0"/>
          </a:p>
          <a:p>
            <a:r>
              <a:rPr lang="en-US" dirty="0" smtClean="0"/>
              <a:t>Supplied test set </a:t>
            </a:r>
          </a:p>
          <a:p>
            <a:pPr marL="0" indent="0">
              <a:buNone/>
            </a:pPr>
            <a:r>
              <a:rPr lang="en-US" dirty="0" smtClean="0"/>
              <a:t>(data sets in 2 different files)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Percentage Split</a:t>
            </a:r>
          </a:p>
          <a:p>
            <a:pPr marL="0" indent="0">
              <a:buNone/>
            </a:pPr>
            <a:r>
              <a:rPr lang="en-US" dirty="0" smtClean="0"/>
              <a:t>(ex: hold out 20%)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Cross-Validation</a:t>
            </a:r>
          </a:p>
          <a:p>
            <a:pPr marL="0" indent="0">
              <a:buNone/>
            </a:pPr>
            <a:r>
              <a:rPr lang="en-US" dirty="0" smtClean="0"/>
              <a:t>(ex: 10-fold CV)</a:t>
            </a:r>
          </a:p>
          <a:p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187662"/>
              </p:ext>
            </p:extLst>
          </p:nvPr>
        </p:nvGraphicFramePr>
        <p:xfrm>
          <a:off x="5328030" y="3126180"/>
          <a:ext cx="3815970" cy="2047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 descr="Screen Shot 2016-01-06 at 11.26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48" y="5173512"/>
            <a:ext cx="5622252" cy="1684488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3835810"/>
              </p:ext>
            </p:extLst>
          </p:nvPr>
        </p:nvGraphicFramePr>
        <p:xfrm>
          <a:off x="5328030" y="2184027"/>
          <a:ext cx="2106431" cy="1099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949493"/>
              </p:ext>
            </p:extLst>
          </p:nvPr>
        </p:nvGraphicFramePr>
        <p:xfrm>
          <a:off x="7233113" y="2184027"/>
          <a:ext cx="1453688" cy="1099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57086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Weka’s</a:t>
            </a:r>
            <a:r>
              <a:rPr lang="en-US" dirty="0" smtClean="0"/>
              <a:t>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Weka performs by default a stratified 10-fold cross-validation, with randomness pre-saved in seeds for reproducibility (instances of all classes are distributed in all folds)</a:t>
            </a:r>
          </a:p>
          <a:p>
            <a:r>
              <a:rPr lang="en-US" dirty="0" smtClean="0"/>
              <a:t>Weka would build 11 models, the first being built on the entire dataset (not used)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9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 better than holdout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144"/>
            <a:ext cx="8229600" cy="54523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CV: Validation </a:t>
            </a:r>
            <a:r>
              <a:rPr lang="en-US" sz="2000" dirty="0"/>
              <a:t>protocol widely used (reduces variance of the estimate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Rule </a:t>
            </a:r>
            <a:r>
              <a:rPr lang="en-US" sz="2000" dirty="0"/>
              <a:t>of thumb: </a:t>
            </a:r>
          </a:p>
          <a:p>
            <a:pPr marL="457200" lvl="1" indent="0">
              <a:buNone/>
            </a:pPr>
            <a:r>
              <a:rPr lang="en-US" sz="2000" dirty="0"/>
              <a:t>		- Lots of data? Use percentage split</a:t>
            </a:r>
          </a:p>
          <a:p>
            <a:pPr marL="457200" lvl="1" indent="0">
              <a:buNone/>
            </a:pPr>
            <a:r>
              <a:rPr lang="en-US" sz="2000" dirty="0"/>
              <a:t>		- </a:t>
            </a:r>
            <a:r>
              <a:rPr lang="en-US" sz="2000" dirty="0" smtClean="0"/>
              <a:t>Else, </a:t>
            </a:r>
            <a:r>
              <a:rPr lang="en-US" sz="2000" dirty="0"/>
              <a:t>stratified 10-fold Cross-validation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 descr="Screen Shot 2016-01-06 at 11.37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22" y="1588023"/>
            <a:ext cx="5735208" cy="36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2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1610"/>
            <a:ext cx="8229600" cy="608267"/>
          </a:xfrm>
        </p:spPr>
        <p:txBody>
          <a:bodyPr>
            <a:normAutofit fontScale="90000"/>
          </a:bodyPr>
          <a:lstStyle/>
          <a:p>
            <a:r>
              <a:rPr lang="en-US" dirty="0"/>
              <a:t>NO MATHS TODAY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15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err="1" smtClean="0"/>
              <a:t>overfitting</a:t>
            </a:r>
            <a:r>
              <a:rPr lang="en-US" dirty="0" smtClean="0"/>
              <a:t>: </a:t>
            </a:r>
            <a:r>
              <a:rPr lang="en-US" dirty="0" err="1" smtClean="0"/>
              <a:t>Kaggle</a:t>
            </a:r>
            <a:endParaRPr lang="en-US" dirty="0"/>
          </a:p>
        </p:txBody>
      </p:sp>
      <p:pic>
        <p:nvPicPr>
          <p:cNvPr id="4" name="Content Placeholder 3" descr="Screen Shot 2016-01-06 at 11.13.3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76" r="-17376"/>
          <a:stretch>
            <a:fillRect/>
          </a:stretch>
        </p:blipFill>
        <p:spPr>
          <a:xfrm>
            <a:off x="309769" y="1336558"/>
            <a:ext cx="8708985" cy="4789606"/>
          </a:xfrm>
        </p:spPr>
      </p:pic>
      <p:sp>
        <p:nvSpPr>
          <p:cNvPr id="5" name="TextBox 4"/>
          <p:cNvSpPr txBox="1"/>
          <p:nvPr/>
        </p:nvSpPr>
        <p:spPr>
          <a:xfrm>
            <a:off x="2075454" y="6273270"/>
            <a:ext cx="500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blog.mrtz.org</a:t>
            </a:r>
            <a:r>
              <a:rPr lang="en-US" dirty="0"/>
              <a:t>/2015/03/09/</a:t>
            </a:r>
            <a:r>
              <a:rPr lang="en-US" dirty="0" err="1"/>
              <a:t>competition.html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46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 of performance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1279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79521"/>
            <a:ext cx="9144000" cy="117526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0281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 of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54790"/>
            <a:ext cx="9144000" cy="280321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can think of those measures as markers who have different strategies when marking an MCQ test: </a:t>
            </a:r>
          </a:p>
          <a:p>
            <a:r>
              <a:rPr lang="en-US" dirty="0" smtClean="0"/>
              <a:t>Marker </a:t>
            </a:r>
            <a:r>
              <a:rPr lang="en-US" dirty="0"/>
              <a:t>1 would </a:t>
            </a:r>
            <a:r>
              <a:rPr lang="en-US" dirty="0" smtClean="0"/>
              <a:t>simply give </a:t>
            </a:r>
            <a:r>
              <a:rPr lang="en-US" dirty="0"/>
              <a:t>points when the student gives the right answer </a:t>
            </a:r>
            <a:r>
              <a:rPr lang="en-US" dirty="0" smtClean="0"/>
              <a:t>(</a:t>
            </a:r>
            <a:r>
              <a:rPr lang="en-US" dirty="0" err="1"/>
              <a:t>P</a:t>
            </a:r>
            <a:r>
              <a:rPr lang="en-US" dirty="0" err="1" smtClean="0"/>
              <a:t>ct</a:t>
            </a:r>
            <a:r>
              <a:rPr lang="en-US" dirty="0" smtClean="0"/>
              <a:t>)</a:t>
            </a:r>
            <a:r>
              <a:rPr lang="en-US" dirty="0"/>
              <a:t>,</a:t>
            </a:r>
          </a:p>
          <a:p>
            <a:r>
              <a:rPr lang="en-US" dirty="0" smtClean="0"/>
              <a:t>Marker </a:t>
            </a:r>
            <a:r>
              <a:rPr lang="en-US" dirty="0"/>
              <a:t>2 counts the number of right answers, but wants the students who chose randomly to have 0 in the end </a:t>
            </a:r>
            <a:r>
              <a:rPr lang="en-US" dirty="0" smtClean="0"/>
              <a:t>(kappa)</a:t>
            </a:r>
            <a:r>
              <a:rPr lang="en-US" dirty="0"/>
              <a:t>,</a:t>
            </a:r>
          </a:p>
          <a:p>
            <a:r>
              <a:rPr lang="en-US" dirty="0" smtClean="0"/>
              <a:t>Marker </a:t>
            </a:r>
            <a:r>
              <a:rPr lang="en-US" dirty="0"/>
              <a:t>3 gives points if the student shows in any way that he has understood the problem, even if he gives only wrong answers - imagine a stubborn student that decided  to always give the solution on the right of the correct one </a:t>
            </a:r>
            <a:r>
              <a:rPr lang="en-US" dirty="0" smtClean="0"/>
              <a:t>(MI)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1279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79521"/>
            <a:ext cx="9144000" cy="117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85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 of performance</a:t>
            </a:r>
            <a:endParaRPr lang="en-US" dirty="0"/>
          </a:p>
        </p:txBody>
      </p:sp>
      <p:pic>
        <p:nvPicPr>
          <p:cNvPr id="4" name="Content Placeholder 3" descr="ScatterPlot_colouredByclass_bestClass_halfGplotMatStackedHist_allPoints_topBottom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0" b="4170"/>
          <a:stretch>
            <a:fillRect/>
          </a:stretch>
        </p:blipFill>
        <p:spPr>
          <a:xfrm>
            <a:off x="6648" y="1600200"/>
            <a:ext cx="9123834" cy="5017757"/>
          </a:xfrm>
        </p:spPr>
      </p:pic>
    </p:spTree>
    <p:extLst>
      <p:ext uri="{BB962C8B-B14F-4D97-AF65-F5344CB8AC3E}">
        <p14:creationId xmlns:p14="http://schemas.microsoft.com/office/powerpoint/2010/main" val="2297277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Mining with Weka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77" y="1600200"/>
            <a:ext cx="8678627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How can we learn something about the data using a classifier?</a:t>
            </a:r>
          </a:p>
          <a:p>
            <a:pPr lvl="1"/>
            <a:r>
              <a:rPr lang="en-US" dirty="0" err="1" smtClean="0"/>
              <a:t>rules.ZeroR</a:t>
            </a:r>
            <a:r>
              <a:rPr lang="en-US" dirty="0" smtClean="0"/>
              <a:t> (baseline)</a:t>
            </a:r>
          </a:p>
          <a:p>
            <a:pPr lvl="1"/>
            <a:r>
              <a:rPr lang="en-US" dirty="0" err="1" smtClean="0"/>
              <a:t>rules.OneR</a:t>
            </a:r>
            <a:r>
              <a:rPr lang="en-US" dirty="0" smtClean="0"/>
              <a:t> (How far can go w/ 1 attribute)</a:t>
            </a:r>
          </a:p>
          <a:p>
            <a:pPr lvl="1"/>
            <a:r>
              <a:rPr lang="en-US" dirty="0" smtClean="0"/>
              <a:t>trees.J48 (Efficient decision tree)</a:t>
            </a:r>
          </a:p>
          <a:p>
            <a:pPr lvl="1"/>
            <a:r>
              <a:rPr lang="en-US" dirty="0" smtClean="0"/>
              <a:t>lazy.Ib1 (~ </a:t>
            </a:r>
            <a:r>
              <a:rPr lang="en-US" dirty="0" err="1" smtClean="0"/>
              <a:t>lazy.Ibk</a:t>
            </a:r>
            <a:r>
              <a:rPr lang="en-US" dirty="0" smtClean="0"/>
              <a:t> -K 1)</a:t>
            </a:r>
          </a:p>
          <a:p>
            <a:pPr lvl="1"/>
            <a:r>
              <a:rPr lang="en-US" dirty="0" err="1" smtClean="0"/>
              <a:t>meta.ClassificationViaClustering</a:t>
            </a:r>
            <a:r>
              <a:rPr lang="en-US" dirty="0" smtClean="0"/>
              <a:t> (is clustering enough?)</a:t>
            </a:r>
          </a:p>
          <a:p>
            <a:pPr lvl="1"/>
            <a:r>
              <a:rPr lang="en-US" dirty="0" err="1" smtClean="0"/>
              <a:t>Functions.SimpleLogistic</a:t>
            </a:r>
            <a:r>
              <a:rPr lang="en-US" dirty="0" smtClean="0"/>
              <a:t> (linear function of attributes)</a:t>
            </a:r>
          </a:p>
          <a:p>
            <a:pPr lvl="1"/>
            <a:r>
              <a:rPr lang="en-US" dirty="0" err="1" smtClean="0"/>
              <a:t>functions.SMO</a:t>
            </a:r>
            <a:r>
              <a:rPr lang="en-US" dirty="0" smtClean="0"/>
              <a:t> (SVM)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4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Weka by command-line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6502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Reference: </a:t>
            </a:r>
            <a:r>
              <a:rPr lang="en-US" dirty="0" smtClean="0">
                <a:hlinkClick r:id="rId3"/>
              </a:rPr>
              <a:t>Weka Primer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Set environment variable CLASSPATH</a:t>
            </a:r>
          </a:p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etenv</a:t>
            </a:r>
            <a:r>
              <a:rPr lang="en-US" dirty="0" smtClean="0"/>
              <a:t> CLASSPATH path/to/</a:t>
            </a:r>
            <a:r>
              <a:rPr lang="en-US" dirty="0" err="1" smtClean="0"/>
              <a:t>weka</a:t>
            </a:r>
            <a:r>
              <a:rPr lang="en-US" dirty="0" smtClean="0"/>
              <a:t>/</a:t>
            </a:r>
            <a:r>
              <a:rPr lang="en-US" dirty="0" err="1" smtClean="0"/>
              <a:t>weka.jar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Classification:   </a:t>
            </a:r>
          </a:p>
          <a:p>
            <a:pPr marL="0" indent="0">
              <a:buNone/>
            </a:pPr>
            <a:r>
              <a:rPr lang="en-US" dirty="0" smtClean="0"/>
              <a:t>java </a:t>
            </a:r>
            <a:r>
              <a:rPr lang="en-US" dirty="0" err="1" smtClean="0"/>
              <a:t>weka.classifiers</a:t>
            </a:r>
            <a:r>
              <a:rPr lang="en-US" dirty="0" smtClean="0"/>
              <a:t>.&lt;package&gt;.&lt;class&gt; [options]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Important generic options:</a:t>
            </a:r>
          </a:p>
          <a:p>
            <a:pPr marL="0" indent="0">
              <a:buNone/>
            </a:pPr>
            <a:r>
              <a:rPr lang="en-US" dirty="0" smtClean="0"/>
              <a:t>	-t &lt;</a:t>
            </a:r>
            <a:r>
              <a:rPr lang="en-US" dirty="0" err="1" smtClean="0"/>
              <a:t>training_file</a:t>
            </a:r>
            <a:r>
              <a:rPr lang="en-US" dirty="0" smtClean="0"/>
              <a:t>&gt; 			To specify training file</a:t>
            </a:r>
          </a:p>
          <a:p>
            <a:pPr marL="0" indent="0">
              <a:buNone/>
            </a:pPr>
            <a:r>
              <a:rPr lang="en-US" dirty="0" smtClean="0"/>
              <a:t>	-T &lt;</a:t>
            </a:r>
            <a:r>
              <a:rPr lang="en-US" dirty="0" err="1" smtClean="0"/>
              <a:t>test_file</a:t>
            </a:r>
            <a:r>
              <a:rPr lang="en-US" dirty="0" smtClean="0"/>
              <a:t>&gt;				If none, 10-fold CV by default</a:t>
            </a:r>
          </a:p>
          <a:p>
            <a:pPr marL="0" indent="0">
              <a:buNone/>
            </a:pPr>
            <a:r>
              <a:rPr lang="en-US" dirty="0" smtClean="0"/>
              <a:t>	-x &lt;</a:t>
            </a:r>
            <a:r>
              <a:rPr lang="en-US" dirty="0" err="1" smtClean="0"/>
              <a:t>number_of_folds</a:t>
            </a:r>
            <a:r>
              <a:rPr lang="en-US" dirty="0" smtClean="0"/>
              <a:t>&gt;		</a:t>
            </a:r>
          </a:p>
          <a:p>
            <a:pPr marL="0" indent="0">
              <a:buNone/>
            </a:pPr>
            <a:r>
              <a:rPr lang="en-US" dirty="0" smtClean="0"/>
              <a:t>	-d &lt;</a:t>
            </a:r>
            <a:r>
              <a:rPr lang="en-US" dirty="0" err="1" smtClean="0"/>
              <a:t>output_file_save_model</a:t>
            </a:r>
            <a:r>
              <a:rPr lang="en-US" dirty="0" smtClean="0"/>
              <a:t>&gt;	To save the model built</a:t>
            </a:r>
          </a:p>
          <a:p>
            <a:pPr marL="0" indent="0">
              <a:buNone/>
            </a:pPr>
            <a:r>
              <a:rPr lang="en-US" dirty="0" smtClean="0"/>
              <a:t>	-l &lt;</a:t>
            </a:r>
            <a:r>
              <a:rPr lang="en-US" dirty="0" err="1" smtClean="0"/>
              <a:t>input_file_saved_model</a:t>
            </a:r>
            <a:r>
              <a:rPr lang="en-US" dirty="0" smtClean="0"/>
              <a:t>&gt;	To use a saved model on new data (lower case L)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java weka.classifiers.trees.J48 -t /Users/</a:t>
            </a:r>
            <a:r>
              <a:rPr lang="en-US" dirty="0" err="1"/>
              <a:t>pmaal</a:t>
            </a:r>
            <a:r>
              <a:rPr lang="en-US" dirty="0"/>
              <a:t>/</a:t>
            </a:r>
            <a:r>
              <a:rPr lang="en-US" dirty="0" err="1"/>
              <a:t>weka_data</a:t>
            </a:r>
            <a:r>
              <a:rPr lang="en-US" dirty="0"/>
              <a:t>/</a:t>
            </a:r>
            <a:r>
              <a:rPr lang="en-US" dirty="0" err="1"/>
              <a:t>iris.arff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java -Xmx1024m  </a:t>
            </a:r>
            <a:r>
              <a:rPr lang="en-US" dirty="0" err="1"/>
              <a:t>weka.classifiers.bayes.NaiveBayes</a:t>
            </a:r>
            <a:r>
              <a:rPr lang="en-US" dirty="0"/>
              <a:t> -t \</a:t>
            </a:r>
          </a:p>
          <a:p>
            <a:pPr marL="0" indent="0">
              <a:buNone/>
            </a:pPr>
            <a:r>
              <a:rPr lang="en-US" dirty="0"/>
              <a:t>/Users/</a:t>
            </a:r>
            <a:r>
              <a:rPr lang="en-US" dirty="0" err="1"/>
              <a:t>pmaal</a:t>
            </a:r>
            <a:r>
              <a:rPr lang="en-US" dirty="0"/>
              <a:t>/</a:t>
            </a:r>
            <a:r>
              <a:rPr lang="en-US" dirty="0" err="1"/>
              <a:t>weka_data</a:t>
            </a:r>
            <a:r>
              <a:rPr lang="en-US" dirty="0"/>
              <a:t>/segment-</a:t>
            </a:r>
            <a:r>
              <a:rPr lang="en-US" dirty="0" err="1"/>
              <a:t>challenge.arff</a:t>
            </a:r>
            <a:r>
              <a:rPr lang="en-US" dirty="0"/>
              <a:t> -T /Users/</a:t>
            </a:r>
            <a:r>
              <a:rPr lang="en-US" dirty="0" err="1"/>
              <a:t>pmaal</a:t>
            </a:r>
            <a:r>
              <a:rPr lang="en-US" dirty="0"/>
              <a:t>/</a:t>
            </a:r>
            <a:r>
              <a:rPr lang="en-US" dirty="0" err="1"/>
              <a:t>weka_data</a:t>
            </a:r>
            <a:r>
              <a:rPr lang="en-US" dirty="0"/>
              <a:t>/segment-</a:t>
            </a:r>
            <a:r>
              <a:rPr lang="en-US" dirty="0" err="1"/>
              <a:t>test.arff</a:t>
            </a:r>
            <a:r>
              <a:rPr lang="en-US" dirty="0"/>
              <a:t> -p 0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Options of a given classifier: simply run</a:t>
            </a:r>
          </a:p>
          <a:p>
            <a:pPr marL="0" indent="0">
              <a:buNone/>
            </a:pPr>
            <a:r>
              <a:rPr lang="en-US" dirty="0"/>
              <a:t>j</a:t>
            </a:r>
            <a:r>
              <a:rPr lang="en-US" dirty="0" smtClean="0"/>
              <a:t>ava </a:t>
            </a:r>
            <a:r>
              <a:rPr lang="en-US" dirty="0" err="1"/>
              <a:t>weka.classifiers.bayes.NaiveBayes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Some statistics on a dataset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java </a:t>
            </a:r>
            <a:r>
              <a:rPr lang="en-US" dirty="0" err="1"/>
              <a:t>weka.core.Instances</a:t>
            </a:r>
            <a:r>
              <a:rPr lang="en-US" dirty="0"/>
              <a:t> /Users/</a:t>
            </a:r>
            <a:r>
              <a:rPr lang="en-US" dirty="0" err="1"/>
              <a:t>pmaal</a:t>
            </a:r>
            <a:r>
              <a:rPr lang="en-US" dirty="0"/>
              <a:t>/</a:t>
            </a:r>
            <a:r>
              <a:rPr lang="en-US" dirty="0" err="1"/>
              <a:t>weka_data</a:t>
            </a:r>
            <a:r>
              <a:rPr lang="en-US" dirty="0"/>
              <a:t>/</a:t>
            </a:r>
            <a:r>
              <a:rPr lang="en-US" dirty="0" err="1" smtClean="0"/>
              <a:t>iris.arff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14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Dataset: Importance of </a:t>
            </a:r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features: good data beats complex classifier</a:t>
            </a:r>
          </a:p>
          <a:p>
            <a:r>
              <a:rPr lang="en-US" dirty="0" smtClean="0"/>
              <a:t>There is no single best classifier (but still…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3 Options </a:t>
            </a:r>
            <a:r>
              <a:rPr lang="en-US" sz="2700" dirty="0" smtClean="0"/>
              <a:t>(depending on what you do/your skills)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Preprocess before calling Weka (e.g. with </a:t>
            </a:r>
            <a:r>
              <a:rPr lang="en-US" dirty="0" err="1" smtClean="0"/>
              <a:t>Matlab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Write your own preprocessing as a Weka package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Weka’s</a:t>
            </a:r>
            <a:r>
              <a:rPr lang="en-US" dirty="0" smtClean="0"/>
              <a:t>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2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Dataset: Importance of preprocessing</a:t>
            </a:r>
          </a:p>
        </p:txBody>
      </p:sp>
      <p:pic>
        <p:nvPicPr>
          <p:cNvPr id="4" name="Content Placeholder 3" descr="forAllClassifierAllTypes_mean_pctCorrect_surf_sortedTwoSMO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5" t="2717" r="5000" b="14464"/>
          <a:stretch/>
        </p:blipFill>
        <p:spPr>
          <a:xfrm>
            <a:off x="-1" y="2353450"/>
            <a:ext cx="9132449" cy="3897510"/>
          </a:xfrm>
        </p:spPr>
      </p:pic>
    </p:spTree>
    <p:extLst>
      <p:ext uri="{BB962C8B-B14F-4D97-AF65-F5344CB8AC3E}">
        <p14:creationId xmlns:p14="http://schemas.microsoft.com/office/powerpoint/2010/main" val="3356152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754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Edit data files</a:t>
            </a:r>
          </a:p>
          <a:p>
            <a:pPr lvl="1"/>
            <a:r>
              <a:rPr lang="en-US" dirty="0" smtClean="0"/>
              <a:t>Ex: delete first and second attribute</a:t>
            </a:r>
            <a:endParaRPr lang="en-US" dirty="0"/>
          </a:p>
          <a:p>
            <a:pPr marL="57150" indent="0">
              <a:buNone/>
            </a:pPr>
            <a:r>
              <a:rPr lang="en-US" dirty="0"/>
              <a:t>j</a:t>
            </a:r>
            <a:r>
              <a:rPr lang="en-US" dirty="0" smtClean="0"/>
              <a:t>ava </a:t>
            </a:r>
            <a:r>
              <a:rPr lang="en-US" dirty="0" err="1" smtClean="0"/>
              <a:t>weka.filters.AttributeFilter</a:t>
            </a:r>
            <a:r>
              <a:rPr lang="en-US" dirty="0" smtClean="0"/>
              <a:t> –R 1,2 –I </a:t>
            </a:r>
            <a:r>
              <a:rPr lang="en-US" dirty="0" err="1" smtClean="0"/>
              <a:t>iris.arff</a:t>
            </a:r>
            <a:r>
              <a:rPr lang="en-US" dirty="0" smtClean="0"/>
              <a:t> –o </a:t>
            </a:r>
            <a:r>
              <a:rPr lang="en-US" dirty="0" err="1" smtClean="0"/>
              <a:t>iris_new.arff</a:t>
            </a:r>
            <a:endParaRPr lang="en-US" dirty="0" smtClean="0"/>
          </a:p>
          <a:p>
            <a:pPr marL="514350" indent="-457200"/>
            <a:r>
              <a:rPr lang="en-US" dirty="0" smtClean="0"/>
              <a:t>Create new features</a:t>
            </a:r>
          </a:p>
          <a:p>
            <a:pPr marL="914400" lvl="1" indent="-457200"/>
            <a:r>
              <a:rPr lang="en-US" dirty="0" smtClean="0"/>
              <a:t>Ex: Principal component. Clustering result</a:t>
            </a:r>
          </a:p>
          <a:p>
            <a:pPr marL="914400" lvl="1" indent="-457200"/>
            <a:r>
              <a:rPr lang="en-US" dirty="0" smtClean="0"/>
              <a:t>Ex: </a:t>
            </a:r>
            <a:r>
              <a:rPr lang="en-US" dirty="0" err="1" smtClean="0"/>
              <a:t>Unsupervised.Attribute.AddCluster</a:t>
            </a:r>
            <a:r>
              <a:rPr lang="en-US" dirty="0" smtClean="0"/>
              <a:t> with 3 clusters</a:t>
            </a:r>
          </a:p>
          <a:p>
            <a:pPr marL="514350" indent="-457200"/>
            <a:r>
              <a:rPr lang="en-US" dirty="0" smtClean="0"/>
              <a:t>Attribute selection</a:t>
            </a:r>
          </a:p>
          <a:p>
            <a:pPr marL="514350" indent="-457200"/>
            <a:r>
              <a:rPr lang="en-US" dirty="0" smtClean="0"/>
              <a:t>Change </a:t>
            </a:r>
            <a:r>
              <a:rPr lang="en-US" dirty="0" err="1" smtClean="0"/>
              <a:t>datatype</a:t>
            </a:r>
            <a:endParaRPr lang="en-US" dirty="0" smtClean="0"/>
          </a:p>
          <a:p>
            <a:pPr marL="914400" lvl="1" indent="-457200"/>
            <a:r>
              <a:rPr lang="en-US" dirty="0" smtClean="0"/>
              <a:t>Ex: </a:t>
            </a:r>
            <a:r>
              <a:rPr lang="en-US" dirty="0" err="1" smtClean="0"/>
              <a:t>DiscretizeFilter</a:t>
            </a:r>
            <a:r>
              <a:rPr lang="en-US" dirty="0" smtClean="0"/>
              <a:t> discretizes a range of numeric attributes in the dataset into nominal attributes</a:t>
            </a:r>
          </a:p>
          <a:p>
            <a:pPr marL="914400" lvl="1" indent="-457200"/>
            <a:r>
              <a:rPr lang="en-US" dirty="0" smtClean="0"/>
              <a:t>Ex: </a:t>
            </a:r>
            <a:r>
              <a:rPr lang="en-US" dirty="0" err="1" smtClean="0"/>
              <a:t>NominalToBinaryFilter</a:t>
            </a:r>
            <a:r>
              <a:rPr lang="en-US" dirty="0" smtClean="0"/>
              <a:t> converts nominal attributes into binary ones</a:t>
            </a:r>
          </a:p>
          <a:p>
            <a:pPr marL="514350" indent="-457200"/>
            <a:r>
              <a:rPr lang="en-US" dirty="0" smtClean="0"/>
              <a:t>Can be applied at run time, using </a:t>
            </a:r>
            <a:r>
              <a:rPr lang="en-US" dirty="0" err="1" smtClean="0"/>
              <a:t>meta.FilteredClassifier</a:t>
            </a:r>
            <a:endParaRPr lang="en-US" dirty="0" smtClean="0"/>
          </a:p>
          <a:p>
            <a:pPr marL="514350" indent="-457200"/>
            <a:r>
              <a:rPr lang="en-US" dirty="0" smtClean="0"/>
              <a:t>Others</a:t>
            </a:r>
          </a:p>
          <a:p>
            <a:pPr marL="914400" lvl="1" indent="-457200"/>
            <a:r>
              <a:rPr lang="en-US" dirty="0" err="1" smtClean="0"/>
              <a:t>classAssigner</a:t>
            </a:r>
            <a:r>
              <a:rPr lang="en-US" dirty="0" smtClean="0"/>
              <a:t> to change default position of attribute to classify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303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 &gt; Tools &gt; Package Manager</a:t>
            </a:r>
          </a:p>
          <a:p>
            <a:pPr lvl="1"/>
            <a:r>
              <a:rPr lang="en-US" dirty="0" smtClean="0"/>
              <a:t>To install 3</a:t>
            </a:r>
            <a:r>
              <a:rPr lang="en-US" baseline="30000" dirty="0" smtClean="0"/>
              <a:t>rd</a:t>
            </a:r>
            <a:r>
              <a:rPr lang="en-US" dirty="0" smtClean="0"/>
              <a:t> party tools (try some)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4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Zealand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73582"/>
            <a:ext cx="8229600" cy="663009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www.independent.co.uk</a:t>
            </a:r>
            <a:r>
              <a:rPr lang="en-US" sz="1600" dirty="0"/>
              <a:t>/news/world/politics/new-zealands-potential-new-flag-design-says-goodbye-to-the-union-jack-and-welcomes-the-silver-fern-a6773576.html#</a:t>
            </a:r>
          </a:p>
        </p:txBody>
      </p:sp>
      <p:pic>
        <p:nvPicPr>
          <p:cNvPr id="4" name="Picture 3" descr="Screen Shot 2015-12-16 at 00.32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911" y="1600200"/>
            <a:ext cx="5052804" cy="42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2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with Weka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an .</a:t>
            </a:r>
            <a:r>
              <a:rPr lang="en-US" dirty="0" err="1" smtClean="0"/>
              <a:t>arff</a:t>
            </a:r>
            <a:r>
              <a:rPr lang="en-US" dirty="0" smtClean="0"/>
              <a:t> file</a:t>
            </a:r>
          </a:p>
          <a:p>
            <a:r>
              <a:rPr lang="en-US" dirty="0" err="1" smtClean="0"/>
              <a:t>Addjavapath</a:t>
            </a:r>
            <a:endParaRPr lang="en-US" dirty="0" smtClean="0"/>
          </a:p>
          <a:p>
            <a:r>
              <a:rPr lang="en-US" dirty="0" smtClean="0"/>
              <a:t>Import packages</a:t>
            </a:r>
          </a:p>
          <a:p>
            <a:r>
              <a:rPr lang="en-US" dirty="0" smtClean="0"/>
              <a:t>Create java object</a:t>
            </a:r>
          </a:p>
          <a:p>
            <a:r>
              <a:rPr lang="en-US" dirty="0" smtClean="0"/>
              <a:t>Manage options</a:t>
            </a:r>
          </a:p>
          <a:p>
            <a:r>
              <a:rPr lang="en-US" dirty="0" smtClean="0"/>
              <a:t>Run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2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Meka</a:t>
            </a:r>
            <a:r>
              <a:rPr lang="en-US" dirty="0" smtClean="0"/>
              <a:t>: Multi-label extension to Weka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15" y="1600200"/>
            <a:ext cx="8915204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3"/>
              </a:rPr>
              <a:t>http://meka.sourceforge.net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predict multiple output variables for each instance.</a:t>
            </a:r>
          </a:p>
          <a:p>
            <a:endParaRPr lang="en-US" dirty="0" smtClean="0"/>
          </a:p>
          <a:p>
            <a:r>
              <a:rPr lang="en-US" dirty="0" smtClean="0"/>
              <a:t>Literally built on top of Weka:</a:t>
            </a:r>
          </a:p>
          <a:p>
            <a:pPr marL="0" indent="0">
              <a:buNone/>
            </a:pPr>
            <a:r>
              <a:rPr lang="en-US" dirty="0" smtClean="0"/>
              <a:t>	java </a:t>
            </a:r>
            <a:r>
              <a:rPr lang="en-US" dirty="0" err="1" smtClean="0"/>
              <a:t>meka.classifiers.multilabel.BR</a:t>
            </a:r>
            <a:r>
              <a:rPr lang="en-US" dirty="0" smtClean="0"/>
              <a:t> –t </a:t>
            </a:r>
            <a:r>
              <a:rPr lang="en-US" dirty="0" err="1" smtClean="0"/>
              <a:t>music.arff</a:t>
            </a:r>
            <a:r>
              <a:rPr lang="en-US" dirty="0" smtClean="0"/>
              <a:t> \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–W </a:t>
            </a:r>
            <a:r>
              <a:rPr lang="en-US" dirty="0" err="1" smtClean="0"/>
              <a:t>weka.classifiers.bayes.NaiveBayes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Run: . ~</a:t>
            </a:r>
            <a:r>
              <a:rPr lang="en-US" dirty="0"/>
              <a:t>/Downloads/meka-release-</a:t>
            </a:r>
            <a:r>
              <a:rPr lang="en-US" dirty="0" smtClean="0"/>
              <a:t>1.9.0/</a:t>
            </a:r>
            <a:r>
              <a:rPr lang="en-US" dirty="0" err="1" smtClean="0"/>
              <a:t>run.sh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8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Mining With Weka (video </a:t>
            </a:r>
            <a:r>
              <a:rPr lang="en-US" dirty="0"/>
              <a:t>series)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://www.cs.waikato.ac.nz/ml/weka/mooc/dataminingwithweka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Andrew Ng’s course Machine Learning</a:t>
            </a:r>
          </a:p>
          <a:p>
            <a:r>
              <a:rPr lang="en-US" dirty="0" smtClean="0"/>
              <a:t>Java, must-know language: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http://www.devtopics.com/most-popular-programming-languages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Weka </a:t>
            </a:r>
            <a:r>
              <a:rPr lang="en-US" dirty="0" err="1" smtClean="0"/>
              <a:t>tutos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4"/>
              </a:rPr>
              <a:t>http://www.cs.ccsu.edu/~markov/weka-</a:t>
            </a:r>
            <a:r>
              <a:rPr lang="en-US" dirty="0" smtClean="0">
                <a:hlinkClick r:id="rId4"/>
              </a:rPr>
              <a:t>tutorial.pdf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1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propositions were </a:t>
            </a:r>
            <a:endParaRPr lang="en-US" dirty="0"/>
          </a:p>
        </p:txBody>
      </p:sp>
      <p:pic>
        <p:nvPicPr>
          <p:cNvPr id="7" name="Content Placeholder 6" descr="Screen Shot 2015-12-16 at 00.32.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58" r="-10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598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propositions were</a:t>
            </a:r>
          </a:p>
        </p:txBody>
      </p:sp>
      <p:pic>
        <p:nvPicPr>
          <p:cNvPr id="4" name="Content Placeholder 3" descr="Screen Shot 2015-12-16 at 00.31.4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38" r="-11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614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2297519"/>
            <a:ext cx="8766469" cy="282029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Data is </a:t>
            </a:r>
            <a:r>
              <a:rPr lang="en-US" dirty="0" smtClean="0"/>
              <a:t>everywhere – and that’s only the beginning</a:t>
            </a:r>
          </a:p>
          <a:p>
            <a:endParaRPr lang="en-US" dirty="0" smtClean="0"/>
          </a:p>
          <a:p>
            <a:r>
              <a:rPr lang="en-US" dirty="0" smtClean="0"/>
              <a:t>Necessity to be able to handle data, </a:t>
            </a:r>
            <a:r>
              <a:rPr lang="en-US" dirty="0" smtClean="0"/>
              <a:t>learn </a:t>
            </a:r>
            <a:r>
              <a:rPr lang="en-US" dirty="0" smtClean="0"/>
              <a:t>from it, predict </a:t>
            </a:r>
            <a:r>
              <a:rPr lang="en-US" dirty="0" smtClean="0"/>
              <a:t>it</a:t>
            </a:r>
          </a:p>
          <a:p>
            <a:endParaRPr lang="en-US" dirty="0" smtClean="0"/>
          </a:p>
          <a:p>
            <a:r>
              <a:rPr lang="en-US" dirty="0" smtClean="0"/>
              <a:t>Many tools out there, find the ones that suit your needs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Data Mining is the analysis of data and the use of software techniques for finding patterns and regularities in datasets</a:t>
            </a:r>
          </a:p>
          <a:p>
            <a:endParaRPr lang="en-US" dirty="0" smtClean="0"/>
          </a:p>
          <a:p>
            <a:r>
              <a:rPr lang="en-US" dirty="0" smtClean="0"/>
              <a:t>Interdisciplinary field involving</a:t>
            </a:r>
          </a:p>
          <a:p>
            <a:pPr lvl="1"/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High-Performance Computing</a:t>
            </a:r>
          </a:p>
          <a:p>
            <a:pPr lvl="1"/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Mathematics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514350" indent="-457200"/>
            <a:r>
              <a:rPr lang="en-US" dirty="0" smtClean="0"/>
              <a:t>In a nutshell: do whatever it takes to extract knowledge from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38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Weka?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1572"/>
            <a:ext cx="8229600" cy="393459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W</a:t>
            </a:r>
            <a:r>
              <a:rPr lang="en-US" dirty="0" smtClean="0"/>
              <a:t>aikato </a:t>
            </a:r>
            <a:r>
              <a:rPr lang="en-US" b="1" dirty="0" smtClean="0"/>
              <a:t>E</a:t>
            </a:r>
            <a:r>
              <a:rPr lang="en-US" dirty="0" smtClean="0"/>
              <a:t>nvironment for </a:t>
            </a:r>
            <a:r>
              <a:rPr lang="en-US" b="1" dirty="0" smtClean="0"/>
              <a:t>K</a:t>
            </a:r>
            <a:r>
              <a:rPr lang="en-US" dirty="0" smtClean="0"/>
              <a:t>nowledge </a:t>
            </a:r>
            <a:r>
              <a:rPr lang="en-US" b="1" dirty="0" smtClean="0"/>
              <a:t>A</a:t>
            </a:r>
            <a:r>
              <a:rPr lang="en-US" dirty="0" smtClean="0"/>
              <a:t>nalysis</a:t>
            </a:r>
          </a:p>
          <a:p>
            <a:endParaRPr lang="en-US" dirty="0" smtClean="0"/>
          </a:p>
          <a:p>
            <a:r>
              <a:rPr lang="en-US" dirty="0" smtClean="0"/>
              <a:t>Data mining toolkit: popular suite of machine learning software and visualization tools</a:t>
            </a:r>
          </a:p>
          <a:p>
            <a:pPr marL="0" indent="0">
              <a:buNone/>
            </a:pPr>
            <a:r>
              <a:rPr lang="en-US" dirty="0" smtClean="0"/>
              <a:t>-&gt; Use for data analysis and predictive modeling (regression, classification, attribute selection, clustering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Continuous efforts since 1994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Weka_(software)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58" y="454773"/>
            <a:ext cx="150876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5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4803</TotalTime>
  <Words>2066</Words>
  <Application>Microsoft Macintosh PowerPoint</Application>
  <PresentationFormat>On-screen Show (4:3)</PresentationFormat>
  <Paragraphs>371</Paragraphs>
  <Slides>42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Data Mining With Weka</vt:lpstr>
      <vt:lpstr>This Tutorial:</vt:lpstr>
      <vt:lpstr>NO MATHS TODAY </vt:lpstr>
      <vt:lpstr>New Zealand</vt:lpstr>
      <vt:lpstr>Other propositions were </vt:lpstr>
      <vt:lpstr>Other propositions were</vt:lpstr>
      <vt:lpstr>Motivation</vt:lpstr>
      <vt:lpstr>Data Mining</vt:lpstr>
      <vt:lpstr>What is Weka?</vt:lpstr>
      <vt:lpstr>Why use Weka?</vt:lpstr>
      <vt:lpstr>Hands-on with Weka</vt:lpstr>
      <vt:lpstr>ARFF File Format</vt:lpstr>
      <vt:lpstr>Sparse ARFF Files</vt:lpstr>
      <vt:lpstr>Iris dataset</vt:lpstr>
      <vt:lpstr>Iris dataset</vt:lpstr>
      <vt:lpstr>Machine Learning</vt:lpstr>
      <vt:lpstr>Machine Learning</vt:lpstr>
      <vt:lpstr>Classification</vt:lpstr>
      <vt:lpstr>Classification</vt:lpstr>
      <vt:lpstr>Classification</vt:lpstr>
      <vt:lpstr>Classification</vt:lpstr>
      <vt:lpstr>Classification</vt:lpstr>
      <vt:lpstr>Decision Trees</vt:lpstr>
      <vt:lpstr>J48 – Decision tree</vt:lpstr>
      <vt:lpstr>Ibk – k-nearest neighbour</vt:lpstr>
      <vt:lpstr>Problem of Overfitting</vt:lpstr>
      <vt:lpstr>Fairness: training/testing framework</vt:lpstr>
      <vt:lpstr>Weka’s Cross-Validation</vt:lpstr>
      <vt:lpstr>CV better than holdout</vt:lpstr>
      <vt:lpstr>Example of overfitting: Kaggle</vt:lpstr>
      <vt:lpstr>Measures of performance</vt:lpstr>
      <vt:lpstr>Measures of performance</vt:lpstr>
      <vt:lpstr>Measures of performance</vt:lpstr>
      <vt:lpstr>Data Mining with Weka</vt:lpstr>
      <vt:lpstr>Weka by command-line</vt:lpstr>
      <vt:lpstr>Dataset: Importance of preprocessing</vt:lpstr>
      <vt:lpstr>Dataset: Importance of preprocessing</vt:lpstr>
      <vt:lpstr>Using Filters</vt:lpstr>
      <vt:lpstr>Package Manager</vt:lpstr>
      <vt:lpstr>Matlab with Weka</vt:lpstr>
      <vt:lpstr>Meka: Multi-label extension to Weka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</dc:title>
  <dc:creator>Levity</dc:creator>
  <cp:lastModifiedBy>Levity</cp:lastModifiedBy>
  <cp:revision>261</cp:revision>
  <dcterms:created xsi:type="dcterms:W3CDTF">2015-12-14T13:18:15Z</dcterms:created>
  <dcterms:modified xsi:type="dcterms:W3CDTF">2016-01-11T18:22:31Z</dcterms:modified>
</cp:coreProperties>
</file>